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30" r:id="rId4"/>
    <p:sldId id="432" r:id="rId5"/>
    <p:sldId id="433" r:id="rId6"/>
    <p:sldId id="431" r:id="rId7"/>
    <p:sldId id="427"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FA39B"/>
    <a:srgbClr val="0000CC"/>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61" d="100"/>
          <a:sy n="61" d="100"/>
        </p:scale>
        <p:origin x="-192" y="-1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GÓC SÁNG TẠO: EM ĐỌC SÁCH</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xmlns="" id="{BFDC535F-AC0A-417D-96AB-6706BECACD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6272266" cy="9144000"/>
          </a:xfrm>
          <a:prstGeom prst="rect">
            <a:avLst/>
          </a:prstGeom>
          <a:solidFill>
            <a:srgbClr val="5B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xmlns="" id="{97AAAF8E-31DB-4148-8FCA-4D8233D691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10" y="645424"/>
            <a:ext cx="9209045" cy="78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uy trì thói quen đọc sách trong dịp hè - Báo Gia Lai điện tử - Tin nhanh -  Chính xác">
            <a:extLst>
              <a:ext uri="{FF2B5EF4-FFF2-40B4-BE49-F238E27FC236}">
                <a16:creationId xmlns:a16="http://schemas.microsoft.com/office/drawing/2014/main" xmlns="" id="{C765C6D1-E4D8-4CCD-86E7-DA254F91D1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2634" y="1371560"/>
            <a:ext cx="8347995" cy="640012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xmlns="" id="{AA274328-4774-4DF9-BA53-452565122F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94656" y="645425"/>
            <a:ext cx="5534985" cy="46665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ình ảnh học sinh đọc sách, vẽ tranh">
            <a:extLst>
              <a:ext uri="{FF2B5EF4-FFF2-40B4-BE49-F238E27FC236}">
                <a16:creationId xmlns:a16="http://schemas.microsoft.com/office/drawing/2014/main" xmlns="" id="{CE212FB6-2B1C-4EF2-8299-3585D36A97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24089" y="1227402"/>
            <a:ext cx="4676119" cy="3502575"/>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xmlns="" id="{01C7B46D-2FEF-4FAA-915B-8B21A66BB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94656" y="5526445"/>
            <a:ext cx="5534985" cy="2948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Kiến nghị có giờ đọc sách trong nhà trường - Tuổi Trẻ Online">
            <a:extLst>
              <a:ext uri="{FF2B5EF4-FFF2-40B4-BE49-F238E27FC236}">
                <a16:creationId xmlns:a16="http://schemas.microsoft.com/office/drawing/2014/main" xmlns="" id="{8D8BF1D9-14BF-4400-9509-6FFDD300A5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19397" y="5928345"/>
            <a:ext cx="4085502" cy="2144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1585119" y="190500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xmlns="" id="{3FEE6935-8251-4FCD-9E8E-C52E3BE89BF4}"/>
              </a:ext>
            </a:extLst>
          </p:cNvPr>
          <p:cNvSpPr/>
          <p:nvPr/>
        </p:nvSpPr>
        <p:spPr>
          <a:xfrm>
            <a:off x="1573351" y="2598001"/>
            <a:ext cx="7998875" cy="1754326"/>
          </a:xfrm>
          <a:prstGeom prst="rect">
            <a:avLst/>
          </a:prstGeom>
        </p:spPr>
        <p:txBody>
          <a:bodyPr wrap="square">
            <a:spAutoFit/>
          </a:bodyPr>
          <a:lstStyle/>
          <a:p>
            <a:pPr algn="just"/>
            <a:r>
              <a:rPr lang="en-US" sz="3600" b="1" spc="-80">
                <a:solidFill>
                  <a:srgbClr val="0000FF"/>
                </a:solidFill>
                <a:latin typeface="Times New Roman" pitchFamily="18" charset="0"/>
                <a:cs typeface="Times New Roman" pitchFamily="18" charset="0"/>
              </a:rPr>
              <a:t>a) Ghi vào nhật kí đọc sách nhận xét của em về một nhân vật em thích trong một truyện em mới đọc (hoặc mới nghe kể). </a:t>
            </a:r>
          </a:p>
        </p:txBody>
      </p:sp>
      <p:pic>
        <p:nvPicPr>
          <p:cNvPr id="3" name="Picture 2">
            <a:extLst>
              <a:ext uri="{FF2B5EF4-FFF2-40B4-BE49-F238E27FC236}">
                <a16:creationId xmlns:a16="http://schemas.microsoft.com/office/drawing/2014/main" xmlns="" id="{A2A71044-0301-4E26-8BDA-BBBA0CC869B3}"/>
              </a:ext>
            </a:extLst>
          </p:cNvPr>
          <p:cNvPicPr>
            <a:picLocks noChangeAspect="1"/>
          </p:cNvPicPr>
          <p:nvPr/>
        </p:nvPicPr>
        <p:blipFill>
          <a:blip r:embed="rId2"/>
          <a:stretch>
            <a:fillRect/>
          </a:stretch>
        </p:blipFill>
        <p:spPr>
          <a:xfrm>
            <a:off x="1813719" y="4362266"/>
            <a:ext cx="13225390" cy="3441850"/>
          </a:xfrm>
          <a:prstGeom prst="rect">
            <a:avLst/>
          </a:prstGeom>
        </p:spPr>
      </p:pic>
    </p:spTree>
    <p:extLst>
      <p:ext uri="{BB962C8B-B14F-4D97-AF65-F5344CB8AC3E}">
        <p14:creationId xmlns:p14="http://schemas.microsoft.com/office/powerpoint/2010/main" val="35278469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1585119" y="190500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pic>
        <p:nvPicPr>
          <p:cNvPr id="3" name="Picture 2">
            <a:extLst>
              <a:ext uri="{FF2B5EF4-FFF2-40B4-BE49-F238E27FC236}">
                <a16:creationId xmlns:a16="http://schemas.microsoft.com/office/drawing/2014/main" xmlns="" id="{A2A71044-0301-4E26-8BDA-BBBA0CC869B3}"/>
              </a:ext>
            </a:extLst>
          </p:cNvPr>
          <p:cNvPicPr>
            <a:picLocks noChangeAspect="1"/>
          </p:cNvPicPr>
          <p:nvPr/>
        </p:nvPicPr>
        <p:blipFill rotWithShape="1">
          <a:blip r:embed="rId2"/>
          <a:srcRect l="1644" t="6642"/>
          <a:stretch/>
        </p:blipFill>
        <p:spPr>
          <a:xfrm>
            <a:off x="6567073" y="2040253"/>
            <a:ext cx="8610600" cy="2859033"/>
          </a:xfrm>
          <a:prstGeom prst="rect">
            <a:avLst/>
          </a:prstGeom>
        </p:spPr>
      </p:pic>
      <p:sp>
        <p:nvSpPr>
          <p:cNvPr id="13" name="Rectangle 12">
            <a:extLst>
              <a:ext uri="{FF2B5EF4-FFF2-40B4-BE49-F238E27FC236}">
                <a16:creationId xmlns:a16="http://schemas.microsoft.com/office/drawing/2014/main" xmlns="" id="{4D4A197C-A11F-4CC2-94BC-AB759B0C63A2}"/>
              </a:ext>
            </a:extLst>
          </p:cNvPr>
          <p:cNvSpPr/>
          <p:nvPr/>
        </p:nvSpPr>
        <p:spPr>
          <a:xfrm>
            <a:off x="975519" y="4912538"/>
            <a:ext cx="14401800" cy="3704540"/>
          </a:xfrm>
          <a:prstGeom prst="rect">
            <a:avLst/>
          </a:prstGeom>
        </p:spPr>
        <p:txBody>
          <a:bodyPr wrap="square">
            <a:spAutoFit/>
          </a:bodyPr>
          <a:lstStyle/>
          <a:p>
            <a:pPr algn="just">
              <a:lnSpc>
                <a:spcPct val="110000"/>
              </a:lnSpc>
            </a:pPr>
            <a:r>
              <a:rPr lang="en-US" sz="3600" b="1" spc="-80">
                <a:solidFill>
                  <a:srgbClr val="0000FF"/>
                </a:solidFill>
                <a:latin typeface="Times New Roman" pitchFamily="18" charset="0"/>
                <a:cs typeface="Times New Roman" pitchFamily="18" charset="0"/>
              </a:rPr>
              <a:t>   Tên truyện em mới đọc là: truyện Thạch Sanh.</a:t>
            </a:r>
          </a:p>
          <a:p>
            <a:pPr algn="just">
              <a:lnSpc>
                <a:spcPct val="110000"/>
              </a:lnSpc>
            </a:pPr>
            <a:r>
              <a:rPr lang="en-US" sz="3600" b="1" spc="-80">
                <a:solidFill>
                  <a:srgbClr val="0000FF"/>
                </a:solidFill>
                <a:latin typeface="Times New Roman" pitchFamily="18" charset="0"/>
                <a:cs typeface="Times New Roman" pitchFamily="18" charset="0"/>
              </a:rPr>
              <a:t>   Em thích nhân vật Thạch Sanh.   </a:t>
            </a:r>
          </a:p>
          <a:p>
            <a:pPr algn="just">
              <a:lnSpc>
                <a:spcPct val="110000"/>
              </a:lnSpc>
            </a:pPr>
            <a:r>
              <a:rPr lang="en-US" sz="3600" b="1" spc="-80">
                <a:solidFill>
                  <a:srgbClr val="0000FF"/>
                </a:solidFill>
                <a:latin typeface="Times New Roman" pitchFamily="18" charset="0"/>
                <a:cs typeface="Times New Roman" pitchFamily="18" charset="0"/>
              </a:rPr>
              <a:t>   Vì câu chuyện kể về Thạch sanh là một dũng sĩ xuất thân từ gia đình nghèo có cuộc sống và số phận gần gũi với nhân dân lao động. Chàng có tài năng xuất chúng và phẩm chất tốt đẹp để chiến đấu với lũ quái vật, bảo vệ dân lành với lòng dũng cảm. </a:t>
            </a:r>
          </a:p>
        </p:txBody>
      </p:sp>
    </p:spTree>
    <p:extLst>
      <p:ext uri="{BB962C8B-B14F-4D97-AF65-F5344CB8AC3E}">
        <p14:creationId xmlns:p14="http://schemas.microsoft.com/office/powerpoint/2010/main" val="5161273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847853" y="1915899"/>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xmlns="" id="{3FEE6935-8251-4FCD-9E8E-C52E3BE89BF4}"/>
              </a:ext>
            </a:extLst>
          </p:cNvPr>
          <p:cNvSpPr/>
          <p:nvPr/>
        </p:nvSpPr>
        <p:spPr>
          <a:xfrm>
            <a:off x="829804" y="2777110"/>
            <a:ext cx="4191000" cy="2862322"/>
          </a:xfrm>
          <a:prstGeom prst="rect">
            <a:avLst/>
          </a:prstGeom>
        </p:spPr>
        <p:txBody>
          <a:bodyPr wrap="square">
            <a:spAutoFit/>
          </a:bodyPr>
          <a:lstStyle/>
          <a:p>
            <a:pPr algn="just"/>
            <a:r>
              <a:rPr lang="en-US" sz="3600" b="1" spc="-80">
                <a:solidFill>
                  <a:srgbClr val="0000FF"/>
                </a:solidFill>
                <a:latin typeface="Times New Roman" pitchFamily="18" charset="0"/>
                <a:cs typeface="Times New Roman" pitchFamily="18" charset="0"/>
              </a:rPr>
              <a:t>b) Ghi vào nhật kí đọc sách cảm nghĩ của em về một bài thơ em mới được học (hoặc mới được đọc). </a:t>
            </a:r>
          </a:p>
        </p:txBody>
      </p:sp>
      <p:pic>
        <p:nvPicPr>
          <p:cNvPr id="5" name="Picture 4">
            <a:extLst>
              <a:ext uri="{FF2B5EF4-FFF2-40B4-BE49-F238E27FC236}">
                <a16:creationId xmlns:a16="http://schemas.microsoft.com/office/drawing/2014/main" xmlns="" id="{AD7EA1F7-5738-48E6-AA6E-6A7C3152DC80}"/>
              </a:ext>
            </a:extLst>
          </p:cNvPr>
          <p:cNvPicPr>
            <a:picLocks noChangeAspect="1"/>
          </p:cNvPicPr>
          <p:nvPr/>
        </p:nvPicPr>
        <p:blipFill>
          <a:blip r:embed="rId2"/>
          <a:stretch>
            <a:fillRect/>
          </a:stretch>
        </p:blipFill>
        <p:spPr>
          <a:xfrm>
            <a:off x="5084000" y="2777110"/>
            <a:ext cx="9743021" cy="6323997"/>
          </a:xfrm>
          <a:prstGeom prst="rect">
            <a:avLst/>
          </a:prstGeom>
        </p:spPr>
      </p:pic>
    </p:spTree>
    <p:extLst>
      <p:ext uri="{BB962C8B-B14F-4D97-AF65-F5344CB8AC3E}">
        <p14:creationId xmlns:p14="http://schemas.microsoft.com/office/powerpoint/2010/main" val="15287812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20" name="Rectangle 19"/>
          <p:cNvSpPr/>
          <p:nvPr/>
        </p:nvSpPr>
        <p:spPr>
          <a:xfrm>
            <a:off x="847853" y="1915899"/>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Chọn 1 trong 2 đề sau:</a:t>
            </a:r>
          </a:p>
        </p:txBody>
      </p:sp>
      <p:sp>
        <p:nvSpPr>
          <p:cNvPr id="12" name="Rectangle 11">
            <a:extLst>
              <a:ext uri="{FF2B5EF4-FFF2-40B4-BE49-F238E27FC236}">
                <a16:creationId xmlns:a16="http://schemas.microsoft.com/office/drawing/2014/main" xmlns="" id="{3FEE6935-8251-4FCD-9E8E-C52E3BE89BF4}"/>
              </a:ext>
            </a:extLst>
          </p:cNvPr>
          <p:cNvSpPr/>
          <p:nvPr/>
        </p:nvSpPr>
        <p:spPr>
          <a:xfrm>
            <a:off x="10119519" y="2239064"/>
            <a:ext cx="5791200" cy="5469959"/>
          </a:xfrm>
          <a:prstGeom prst="rect">
            <a:avLst/>
          </a:prstGeom>
        </p:spPr>
        <p:txBody>
          <a:bodyPr wrap="square">
            <a:spAutoFit/>
          </a:bodyPr>
          <a:lstStyle/>
          <a:p>
            <a:pPr algn="just">
              <a:lnSpc>
                <a:spcPct val="110000"/>
              </a:lnSpc>
            </a:pPr>
            <a:r>
              <a:rPr lang="en-US" sz="3200" b="1" spc="-80">
                <a:solidFill>
                  <a:srgbClr val="0000FF"/>
                </a:solidFill>
                <a:latin typeface="Times New Roman" pitchFamily="18" charset="0"/>
                <a:cs typeface="Times New Roman" pitchFamily="18" charset="0"/>
              </a:rPr>
              <a:t>   Bài thơ em mới đọc đó là bài “Cô giáo lớp em”.</a:t>
            </a:r>
          </a:p>
          <a:p>
            <a:pPr algn="just">
              <a:lnSpc>
                <a:spcPct val="110000"/>
              </a:lnSpc>
            </a:pPr>
            <a:r>
              <a:rPr lang="en-US" sz="3200" b="1" spc="-80">
                <a:solidFill>
                  <a:srgbClr val="0000FF"/>
                </a:solidFill>
                <a:latin typeface="Times New Roman" pitchFamily="18" charset="0"/>
                <a:cs typeface="Times New Roman" pitchFamily="18" charset="0"/>
              </a:rPr>
              <a:t>   Bài thơ nói về cô giáo.</a:t>
            </a:r>
          </a:p>
          <a:p>
            <a:pPr algn="just">
              <a:lnSpc>
                <a:spcPct val="110000"/>
              </a:lnSpc>
            </a:pPr>
            <a:r>
              <a:rPr lang="en-US" sz="3200" b="1" spc="-80">
                <a:solidFill>
                  <a:srgbClr val="0000FF"/>
                </a:solidFill>
                <a:latin typeface="Times New Roman" pitchFamily="18" charset="0"/>
                <a:cs typeface="Times New Roman" pitchFamily="18" charset="0"/>
              </a:rPr>
              <a:t>   Em thích hình ảnh cô giáo đến lớp sớm, dạy em học bài, tập viết,…</a:t>
            </a:r>
          </a:p>
          <a:p>
            <a:pPr algn="just">
              <a:lnSpc>
                <a:spcPct val="110000"/>
              </a:lnSpc>
            </a:pPr>
            <a:r>
              <a:rPr lang="en-US" sz="3200" b="1" spc="-80">
                <a:solidFill>
                  <a:srgbClr val="0000FF"/>
                </a:solidFill>
                <a:latin typeface="Times New Roman" pitchFamily="18" charset="0"/>
                <a:cs typeface="Times New Roman" pitchFamily="18" charset="0"/>
              </a:rPr>
              <a:t>   Em thích hình ảnh đó vì cô giáo rất ân cần, nhẹ nhàng giảng bài cho chúng em. Sau này em cũng mong muốn làm cô giáo.</a:t>
            </a:r>
          </a:p>
        </p:txBody>
      </p:sp>
      <p:pic>
        <p:nvPicPr>
          <p:cNvPr id="5" name="Picture 4">
            <a:extLst>
              <a:ext uri="{FF2B5EF4-FFF2-40B4-BE49-F238E27FC236}">
                <a16:creationId xmlns:a16="http://schemas.microsoft.com/office/drawing/2014/main" xmlns="" id="{AD7EA1F7-5738-48E6-AA6E-6A7C3152DC80}"/>
              </a:ext>
            </a:extLst>
          </p:cNvPr>
          <p:cNvPicPr>
            <a:picLocks noChangeAspect="1"/>
          </p:cNvPicPr>
          <p:nvPr/>
        </p:nvPicPr>
        <p:blipFill>
          <a:blip r:embed="rId2"/>
          <a:stretch>
            <a:fillRect/>
          </a:stretch>
        </p:blipFill>
        <p:spPr>
          <a:xfrm>
            <a:off x="0" y="2835351"/>
            <a:ext cx="9743021" cy="6323997"/>
          </a:xfrm>
          <a:prstGeom prst="rect">
            <a:avLst/>
          </a:prstGeom>
        </p:spPr>
      </p:pic>
    </p:spTree>
    <p:extLst>
      <p:ext uri="{BB962C8B-B14F-4D97-AF65-F5344CB8AC3E}">
        <p14:creationId xmlns:p14="http://schemas.microsoft.com/office/powerpoint/2010/main" val="42169490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EM ĐỌC SÁCH</a:t>
              </a:r>
            </a:p>
          </p:txBody>
        </p:sp>
      </p:grpSp>
      <p:sp>
        <p:nvSpPr>
          <p:cNvPr id="39" name="Rectangle 38">
            <a:extLst>
              <a:ext uri="{FF2B5EF4-FFF2-40B4-BE49-F238E27FC236}">
                <a16:creationId xmlns:a16="http://schemas.microsoft.com/office/drawing/2014/main" xmlns="" id="{9460B1FA-51B7-4070-B1B2-F2DF40D3FF50}"/>
              </a:ext>
            </a:extLst>
          </p:cNvPr>
          <p:cNvSpPr/>
          <p:nvPr/>
        </p:nvSpPr>
        <p:spPr>
          <a:xfrm>
            <a:off x="1280319" y="2115040"/>
            <a:ext cx="8456075" cy="646331"/>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2. Giới thiệu và bình chọn bài viết hay.</a:t>
            </a:r>
          </a:p>
        </p:txBody>
      </p:sp>
      <p:sp>
        <p:nvSpPr>
          <p:cNvPr id="40" name="Rectangle 39">
            <a:extLst>
              <a:ext uri="{FF2B5EF4-FFF2-40B4-BE49-F238E27FC236}">
                <a16:creationId xmlns:a16="http://schemas.microsoft.com/office/drawing/2014/main" xmlns="" id="{6A3930A9-3997-499C-8133-6CA015F3948C}"/>
              </a:ext>
            </a:extLst>
          </p:cNvPr>
          <p:cNvSpPr/>
          <p:nvPr/>
        </p:nvSpPr>
        <p:spPr>
          <a:xfrm>
            <a:off x="1508919" y="2895600"/>
            <a:ext cx="9144001" cy="1266950"/>
          </a:xfrm>
          <a:prstGeom prst="rect">
            <a:avLst/>
          </a:prstGeom>
        </p:spPr>
        <p:txBody>
          <a:bodyPr wrap="square">
            <a:spAutoFit/>
          </a:bodyPr>
          <a:lstStyle/>
          <a:p>
            <a:pPr>
              <a:lnSpc>
                <a:spcPct val="110000"/>
              </a:lnSpc>
            </a:pPr>
            <a:r>
              <a:rPr lang="en-US" sz="3600" b="1" spc="-80">
                <a:solidFill>
                  <a:srgbClr val="0000FF"/>
                </a:solidFill>
                <a:latin typeface="Times New Roman" pitchFamily="18" charset="0"/>
                <a:cs typeface="Times New Roman" pitchFamily="18" charset="0"/>
              </a:rPr>
              <a:t>Học sinh lên bảng trình bày bài viết của mình.</a:t>
            </a:r>
          </a:p>
          <a:p>
            <a:pPr>
              <a:lnSpc>
                <a:spcPct val="110000"/>
              </a:lnSpc>
            </a:pPr>
            <a:r>
              <a:rPr lang="en-US" sz="3600" b="1" spc="-80">
                <a:solidFill>
                  <a:srgbClr val="0000FF"/>
                </a:solidFill>
                <a:latin typeface="Times New Roman" pitchFamily="18" charset="0"/>
                <a:cs typeface="Times New Roman" pitchFamily="18" charset="0"/>
              </a:rPr>
              <a:t>Lớp bình chọn bài viết hay.</a:t>
            </a:r>
          </a:p>
        </p:txBody>
      </p:sp>
      <p:pic>
        <p:nvPicPr>
          <p:cNvPr id="2050" name="Picture 2" descr="Trả lời câu hỏi trang 41 SGK Tiếng Việt 2 bài Cô giáo lớp em: Cô giáo đáp  lời chào của bạn nhỏ như thế nào?">
            <a:extLst>
              <a:ext uri="{FF2B5EF4-FFF2-40B4-BE49-F238E27FC236}">
                <a16:creationId xmlns:a16="http://schemas.microsoft.com/office/drawing/2014/main" xmlns="" id="{DD9AA425-DD1C-4687-998A-062A9D5A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59" y="4800600"/>
            <a:ext cx="5695950" cy="3493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ài thuyết trình tiếng Anh hay nhất">
            <a:extLst>
              <a:ext uri="{FF2B5EF4-FFF2-40B4-BE49-F238E27FC236}">
                <a16:creationId xmlns:a16="http://schemas.microsoft.com/office/drawing/2014/main" xmlns="" id="{BFF2799A-7FEB-42AC-B5CE-EA400262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969" y="4800600"/>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404</Words>
  <Application>Microsoft Office PowerPoint</Application>
  <PresentationFormat>Custom</PresentationFormat>
  <Paragraphs>41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Xiem Do</dc:creator>
  <cp:lastModifiedBy>Khatmau_sr</cp:lastModifiedBy>
  <cp:revision>3</cp:revision>
  <dcterms:created xsi:type="dcterms:W3CDTF">2022-08-20T08:33:04Z</dcterms:created>
  <dcterms:modified xsi:type="dcterms:W3CDTF">2024-04-23T00:52:04Z</dcterms:modified>
</cp:coreProperties>
</file>