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4"/>
  </p:notesMasterIdLst>
  <p:sldIdLst>
    <p:sldId id="256" r:id="rId5"/>
    <p:sldId id="257" r:id="rId6"/>
    <p:sldId id="258" r:id="rId7"/>
    <p:sldId id="402" r:id="rId8"/>
    <p:sldId id="261" r:id="rId9"/>
    <p:sldId id="378" r:id="rId10"/>
    <p:sldId id="403" r:id="rId11"/>
    <p:sldId id="404" r:id="rId12"/>
    <p:sldId id="405" r:id="rId13"/>
    <p:sldId id="397" r:id="rId14"/>
    <p:sldId id="406" r:id="rId15"/>
    <p:sldId id="407" r:id="rId16"/>
    <p:sldId id="408" r:id="rId17"/>
    <p:sldId id="263" r:id="rId18"/>
    <p:sldId id="409" r:id="rId19"/>
    <p:sldId id="264" r:id="rId20"/>
    <p:sldId id="265" r:id="rId21"/>
    <p:sldId id="266" r:id="rId22"/>
    <p:sldId id="296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5"/>
    </p:embeddedFont>
    <p:embeddedFont>
      <p:font typeface="UTM Avo" panose="02040603050506020204" pitchFamily="18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C95DBC0A-985B-0299-DFDE-A5A12340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61F97688-2D79-7FE6-319D-A94388F851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050AE531-C71D-76C8-D319-5580477DB7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575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06590539-EC11-814E-CBC7-C41C1F1EA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506242EB-2C4D-C844-F455-126CFF612D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FB9599B2-B14E-FAFC-B0E4-C987CEAB03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543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6520200-115A-5201-9549-39F0178C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56582742-1A10-5E5B-F1B1-DF0A831638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2107CBEA-A7DA-055A-B5BB-B445F01454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54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7297338A-55C5-1C2E-EEA1-279ACD5EC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D994A9FF-D7D5-8F4D-DA69-85AB1D8586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4B54FF63-8715-8287-F366-C1B780DBF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204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FE7CB35A-9E82-EE34-77FF-75530DBD0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>
            <a:extLst>
              <a:ext uri="{FF2B5EF4-FFF2-40B4-BE49-F238E27FC236}">
                <a16:creationId xmlns:a16="http://schemas.microsoft.com/office/drawing/2014/main" id="{79189C9B-FD57-F350-1D4C-40977711FD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>
            <a:extLst>
              <a:ext uri="{FF2B5EF4-FFF2-40B4-BE49-F238E27FC236}">
                <a16:creationId xmlns:a16="http://schemas.microsoft.com/office/drawing/2014/main" id="{4EF5C9DB-A8C5-BFD6-A92A-E78B618648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158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76926B8D-51FB-6211-8917-2E6FCE5B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>
            <a:extLst>
              <a:ext uri="{FF2B5EF4-FFF2-40B4-BE49-F238E27FC236}">
                <a16:creationId xmlns:a16="http://schemas.microsoft.com/office/drawing/2014/main" id="{2C4F87EF-BD41-A1B5-BF15-6E3F176285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E657FD6A-0BC8-7FF3-6FDF-76501CD18D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5288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02B44B0D-B55A-5D9A-2046-5DBA88B3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9D32007A-3630-0390-9691-DE492FB6CB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7C799C54-E78E-D860-E9E1-97D059E5F5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67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641E8C0D-6883-CE27-CA6E-704847353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A7ED1BE1-385A-45B2-45B8-F426C13E5D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229071D2-9BC7-35E3-46B1-058C8C69CF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65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6F7A9BD3-D8FD-9A47-1E14-7E62F6D12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E9A8054D-3D26-A4D0-E076-53DD5D5E42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04B9FFE2-3F87-D0B2-BA3F-14E7908BDB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115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1007855" y="2663767"/>
            <a:ext cx="10294646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33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92: Ôn tập về số tự nhiên và các phép tính với số tự nhiên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627F4CC5-2D89-D20A-B4DB-3976EEE39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730F7-F95E-0441-D625-AEC0DBE3A2F6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07B09-D61B-EC36-B1FE-BFD674C3039D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mỗi số sau thành tổng (theo mẫu)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A9C264-BDC5-5B60-39D0-C72D04FC0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59" y="2170408"/>
            <a:ext cx="10628282" cy="810581"/>
          </a:xfrm>
          <a:prstGeom prst="rect">
            <a:avLst/>
          </a:prstGeom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786D17C6-2613-49E2-6EC3-799D75593D70}"/>
              </a:ext>
            </a:extLst>
          </p:cNvPr>
          <p:cNvSpPr/>
          <p:nvPr/>
        </p:nvSpPr>
        <p:spPr>
          <a:xfrm>
            <a:off x="678461" y="3046005"/>
            <a:ext cx="2387600" cy="716225"/>
          </a:xfrm>
          <a:prstGeom prst="roundRect">
            <a:avLst/>
          </a:prstGeom>
          <a:solidFill>
            <a:srgbClr val="CDCB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2400" dirty="0">
                <a:solidFill>
                  <a:srgbClr val="555555">
                    <a:lumMod val="50000"/>
                  </a:srgbClr>
                </a:solidFill>
                <a:latin typeface="UTM Avo" panose="02040603050506020204" pitchFamily="18" charset="0"/>
                <a:ea typeface="+mn-ea"/>
                <a:cs typeface="+mn-cs"/>
              </a:rPr>
              <a:t>a) 13 876</a:t>
            </a: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7036CF3C-8733-82B3-9E6B-05C2FD6898F6}"/>
              </a:ext>
            </a:extLst>
          </p:cNvPr>
          <p:cNvSpPr/>
          <p:nvPr/>
        </p:nvSpPr>
        <p:spPr>
          <a:xfrm>
            <a:off x="668214" y="3849670"/>
            <a:ext cx="2387600" cy="716225"/>
          </a:xfrm>
          <a:prstGeom prst="roundRect">
            <a:avLst/>
          </a:prstGeom>
          <a:solidFill>
            <a:srgbClr val="CDCB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2400" dirty="0">
                <a:solidFill>
                  <a:srgbClr val="555555">
                    <a:lumMod val="50000"/>
                  </a:srgbClr>
                </a:solidFill>
                <a:latin typeface="UTM Avo" panose="02040603050506020204" pitchFamily="18" charset="0"/>
                <a:ea typeface="+mn-ea"/>
                <a:cs typeface="+mn-cs"/>
              </a:rPr>
              <a:t>b) 204 038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5027D041-7192-463A-FFCD-75152707BC8F}"/>
              </a:ext>
            </a:extLst>
          </p:cNvPr>
          <p:cNvSpPr/>
          <p:nvPr/>
        </p:nvSpPr>
        <p:spPr>
          <a:xfrm>
            <a:off x="677450" y="4653335"/>
            <a:ext cx="2387600" cy="716225"/>
          </a:xfrm>
          <a:prstGeom prst="roundRect">
            <a:avLst/>
          </a:prstGeom>
          <a:solidFill>
            <a:srgbClr val="CDCB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2400" dirty="0">
                <a:solidFill>
                  <a:srgbClr val="555555">
                    <a:lumMod val="50000"/>
                  </a:srgbClr>
                </a:solidFill>
                <a:latin typeface="UTM Avo" panose="02040603050506020204" pitchFamily="18" charset="0"/>
                <a:ea typeface="+mn-ea"/>
                <a:cs typeface="+mn-cs"/>
              </a:rPr>
              <a:t>c) 50 877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9AC018E-E59F-8B82-C92E-EE32027E87C2}"/>
              </a:ext>
            </a:extLst>
          </p:cNvPr>
          <p:cNvSpPr/>
          <p:nvPr/>
        </p:nvSpPr>
        <p:spPr>
          <a:xfrm>
            <a:off x="677450" y="5513171"/>
            <a:ext cx="2387600" cy="716225"/>
          </a:xfrm>
          <a:prstGeom prst="roundRect">
            <a:avLst/>
          </a:prstGeom>
          <a:solidFill>
            <a:srgbClr val="CDCB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r>
              <a:rPr lang="en-US" sz="2400" dirty="0">
                <a:solidFill>
                  <a:srgbClr val="555555">
                    <a:lumMod val="50000"/>
                  </a:srgbClr>
                </a:solidFill>
                <a:latin typeface="UTM Avo" panose="02040603050506020204" pitchFamily="18" charset="0"/>
                <a:ea typeface="+mn-ea"/>
                <a:cs typeface="+mn-cs"/>
              </a:rPr>
              <a:t>d) 8 672 980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162EB5-AA2C-5634-8981-6AE14209D0F4}"/>
              </a:ext>
            </a:extLst>
          </p:cNvPr>
          <p:cNvSpPr/>
          <p:nvPr/>
        </p:nvSpPr>
        <p:spPr>
          <a:xfrm>
            <a:off x="3235429" y="3223008"/>
            <a:ext cx="4597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= 10 000 + 3 000 + 800 + 70 + 6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E5BC18-8B9F-1485-065C-EE8D7005AA15}"/>
              </a:ext>
            </a:extLst>
          </p:cNvPr>
          <p:cNvSpPr/>
          <p:nvPr/>
        </p:nvSpPr>
        <p:spPr>
          <a:xfrm>
            <a:off x="3201556" y="3962065"/>
            <a:ext cx="3902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= 200 000 + 4 000 + 30 + 8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0B5F0D-E543-85FA-FEAA-EE45DA822AA7}"/>
              </a:ext>
            </a:extLst>
          </p:cNvPr>
          <p:cNvSpPr/>
          <p:nvPr/>
        </p:nvSpPr>
        <p:spPr>
          <a:xfrm>
            <a:off x="3201556" y="4797696"/>
            <a:ext cx="347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= 50 000 + 800 + 70 + 7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736152-FC5E-2113-76C6-5468FD67B4E7}"/>
              </a:ext>
            </a:extLst>
          </p:cNvPr>
          <p:cNvSpPr/>
          <p:nvPr/>
        </p:nvSpPr>
        <p:spPr>
          <a:xfrm>
            <a:off x="3220031" y="5621978"/>
            <a:ext cx="7411026" cy="461665"/>
          </a:xfrm>
          <a:prstGeom prst="rect">
            <a:avLst/>
          </a:prstGeom>
          <a:solidFill>
            <a:srgbClr val="FFFAF7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UTM Avo" panose="02040603050506020204" pitchFamily="18" charset="0"/>
              </a:rPr>
              <a:t>= 8 000 000 + 600 000 + 70 000 + 2 000 + 900 + 80 </a:t>
            </a:r>
          </a:p>
        </p:txBody>
      </p:sp>
    </p:spTree>
    <p:extLst>
      <p:ext uri="{BB962C8B-B14F-4D97-AF65-F5344CB8AC3E}">
        <p14:creationId xmlns:p14="http://schemas.microsoft.com/office/powerpoint/2010/main" val="1571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A28BEA32-AC74-DEEE-5A04-5CB8C390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4C3492-EA08-73B8-A71D-E4FE54AB6F02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0A88B-157B-F3EB-FF0D-F3D20402896E}"/>
              </a:ext>
            </a:extLst>
          </p:cNvPr>
          <p:cNvSpPr txBox="1"/>
          <p:nvPr/>
        </p:nvSpPr>
        <p:spPr>
          <a:xfrm>
            <a:off x="1404584" y="1630330"/>
            <a:ext cx="8277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61340E-0A3E-79B8-4AD9-B7AF063D5168}"/>
              </a:ext>
            </a:extLst>
          </p:cNvPr>
          <p:cNvCxnSpPr>
            <a:cxnSpLocks/>
          </p:cNvCxnSpPr>
          <p:nvPr/>
        </p:nvCxnSpPr>
        <p:spPr>
          <a:xfrm>
            <a:off x="4563708" y="2143760"/>
            <a:ext cx="0" cy="3718025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67BC2B-3837-5B4C-FE77-96D706D532A1}"/>
              </a:ext>
            </a:extLst>
          </p:cNvPr>
          <p:cNvCxnSpPr>
            <a:cxnSpLocks/>
          </p:cNvCxnSpPr>
          <p:nvPr/>
        </p:nvCxnSpPr>
        <p:spPr>
          <a:xfrm flipH="1">
            <a:off x="731521" y="3918548"/>
            <a:ext cx="8573346" cy="0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98B8D63-EBC4-062D-4C5E-0194335D0631}"/>
              </a:ext>
            </a:extLst>
          </p:cNvPr>
          <p:cNvSpPr/>
          <p:nvPr/>
        </p:nvSpPr>
        <p:spPr>
          <a:xfrm>
            <a:off x="742887" y="2052492"/>
            <a:ext cx="2818400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UTM Avo" panose="02040603050506020204" pitchFamily="18" charset="0"/>
              </a:rPr>
              <a:t>a) 19 315 + 43 627</a:t>
            </a:r>
            <a:endParaRPr lang="en-US" sz="2400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5377D2-CB96-A232-9817-E5EAEC95F89C}"/>
                  </a:ext>
                </a:extLst>
              </p:cNvPr>
              <p:cNvSpPr/>
              <p:nvPr/>
            </p:nvSpPr>
            <p:spPr>
              <a:xfrm>
                <a:off x="5163112" y="2032171"/>
                <a:ext cx="2861682" cy="574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l-PL" sz="2400" dirty="0">
                    <a:latin typeface="UTM Avo" panose="02040603050506020204" pitchFamily="18" charset="0"/>
                  </a:rPr>
                  <a:t>b)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pl-PL" sz="2400" dirty="0">
                    <a:latin typeface="UTM Avo" panose="02040603050506020204" pitchFamily="18" charset="0"/>
                  </a:rPr>
                  <a:t>79 371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l-PL" sz="2400" dirty="0">
                    <a:latin typeface="UTM Avo" panose="02040603050506020204" pitchFamily="18" charset="0"/>
                  </a:rPr>
                  <a:t> 47 849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85377D2-CB96-A232-9817-E5EAEC95F8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12" y="2032171"/>
                <a:ext cx="2861682" cy="574644"/>
              </a:xfrm>
              <a:prstGeom prst="rect">
                <a:avLst/>
              </a:prstGeom>
              <a:blipFill>
                <a:blip r:embed="rId4"/>
                <a:stretch>
                  <a:fillRect l="-2985" r="-2985" b="-2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1D1342-F767-F185-3BC1-2C171C6D8C8C}"/>
                  </a:ext>
                </a:extLst>
              </p:cNvPr>
              <p:cNvSpPr/>
              <p:nvPr/>
            </p:nvSpPr>
            <p:spPr>
              <a:xfrm>
                <a:off x="579388" y="4001394"/>
                <a:ext cx="2214068" cy="577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latin typeface="UTM Avo" panose="02040603050506020204" pitchFamily="18" charset="0"/>
                  </a:rPr>
                  <a:t>	c) 4 132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</a:rPr>
                  <a:t> 23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D1D1342-F767-F185-3BC1-2C171C6D8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88" y="4001394"/>
                <a:ext cx="2214068" cy="577850"/>
              </a:xfrm>
              <a:prstGeom prst="rect">
                <a:avLst/>
              </a:prstGeom>
              <a:blipFill>
                <a:blip r:embed="rId5"/>
                <a:stretch>
                  <a:fillRect r="-4408" b="-2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8FB2DBEE-A35B-A56A-666B-9FD47CAEFF14}"/>
              </a:ext>
            </a:extLst>
          </p:cNvPr>
          <p:cNvSpPr/>
          <p:nvPr/>
        </p:nvSpPr>
        <p:spPr>
          <a:xfrm>
            <a:off x="5240905" y="4001394"/>
            <a:ext cx="195277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d) 1 929 : 32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BF357-BE5B-AB27-1DCF-313F303D0CBE}"/>
                  </a:ext>
                </a:extLst>
              </p:cNvPr>
              <p:cNvSpPr txBox="1"/>
              <p:nvPr/>
            </p:nvSpPr>
            <p:spPr>
              <a:xfrm>
                <a:off x="1523140" y="2336416"/>
                <a:ext cx="1500731" cy="1575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/>
                            </a:rPr>
                            <m:t>+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9 315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43 627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sz="2400">
                              <a:latin typeface="Cambria Math"/>
                            </a:rPr>
                            <m:t>   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62 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</a:rPr>
                            <m:t>94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BF357-BE5B-AB27-1DCF-313F303D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40" y="2336416"/>
                <a:ext cx="1500731" cy="15751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2AF356-D143-85C6-6607-A09F46C7F3C4}"/>
                  </a:ext>
                </a:extLst>
              </p:cNvPr>
              <p:cNvSpPr txBox="1"/>
              <p:nvPr/>
            </p:nvSpPr>
            <p:spPr>
              <a:xfrm>
                <a:off x="5959813" y="2628953"/>
                <a:ext cx="1568058" cy="10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7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9 371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47 849</m:t>
                                </m:r>
                              </m:e>
                            </m:mr>
                          </m:m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  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31 522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2AF356-D143-85C6-6607-A09F46C7F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813" y="2628953"/>
                <a:ext cx="1568058" cy="1080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3D2D1CA-1F2D-BC41-C9E3-4C80DFAE4760}"/>
                  </a:ext>
                </a:extLst>
              </p:cNvPr>
              <p:cNvSpPr/>
              <p:nvPr/>
            </p:nvSpPr>
            <p:spPr>
              <a:xfrm>
                <a:off x="1521038" y="4658360"/>
                <a:ext cx="1338828" cy="1424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  <m:brk m:alnAt="7"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 132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    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i="0">
                                    <a:latin typeface="UTM Avo" panose="02040603050506020204" pitchFamily="18" charset="0"/>
                                  </a:rPr>
                                  <m:t>23</m:t>
                                </m:r>
                              </m:e>
                            </m:mr>
                          </m:m>
                        </m:num>
                        <m:den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400" i="0">
                                  <a:latin typeface="UTM Avo" panose="02040603050506020204" pitchFamily="18" charset="0"/>
                                </a:rPr>
                                <m:t>12 396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UTM Avo" panose="02040603050506020204" pitchFamily="18" charset="0"/>
                                </a:rPr>
                                <m:t>82 64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3D2D1CA-1F2D-BC41-C9E3-4C80DFAE4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038" y="4658360"/>
                <a:ext cx="1338828" cy="14246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38BB3BE-26E0-9CD6-7453-966261229BEF}"/>
              </a:ext>
            </a:extLst>
          </p:cNvPr>
          <p:cNvGrpSpPr/>
          <p:nvPr/>
        </p:nvGrpSpPr>
        <p:grpSpPr>
          <a:xfrm>
            <a:off x="5525239" y="4407455"/>
            <a:ext cx="2195409" cy="1663127"/>
            <a:chOff x="12557599" y="6740722"/>
            <a:chExt cx="3293114" cy="24946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EEC211-32B4-F566-96CA-C567002683C4}"/>
                </a:ext>
              </a:extLst>
            </p:cNvPr>
            <p:cNvSpPr/>
            <p:nvPr/>
          </p:nvSpPr>
          <p:spPr>
            <a:xfrm>
              <a:off x="12557599" y="7048499"/>
              <a:ext cx="1561005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</a:rPr>
                <a:t>1 929 </a:t>
              </a:r>
              <a:endParaRPr lang="en-US" sz="1200" dirty="0">
                <a:latin typeface="UTM Avo" panose="020406030505060202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592915-7F0E-423E-2C11-92290FE6B98D}"/>
                </a:ext>
              </a:extLst>
            </p:cNvPr>
            <p:cNvSpPr/>
            <p:nvPr/>
          </p:nvSpPr>
          <p:spPr>
            <a:xfrm>
              <a:off x="14625246" y="6740722"/>
              <a:ext cx="791564" cy="86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32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987D6A-C4C2-01A5-7257-40E9CCE6F47C}"/>
                </a:ext>
              </a:extLst>
            </p:cNvPr>
            <p:cNvGrpSpPr/>
            <p:nvPr/>
          </p:nvGrpSpPr>
          <p:grpSpPr>
            <a:xfrm>
              <a:off x="14191342" y="7038340"/>
              <a:ext cx="1659371" cy="1342171"/>
              <a:chOff x="13609227" y="7192229"/>
              <a:chExt cx="1659371" cy="134217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71B5D0D-4EF5-34C5-ED13-3960C8FC86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624728" y="7192229"/>
                <a:ext cx="0" cy="1342171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3A4335-BD7F-BC7A-1A29-41519659A791}"/>
                  </a:ext>
                </a:extLst>
              </p:cNvPr>
              <p:cNvCxnSpPr/>
              <p:nvPr/>
            </p:nvCxnSpPr>
            <p:spPr>
              <a:xfrm flipH="1" flipV="1">
                <a:off x="13609227" y="7810076"/>
                <a:ext cx="1659371" cy="3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186C5EE-298C-2974-6F84-A2AA0D8F5EEC}"/>
                </a:ext>
              </a:extLst>
            </p:cNvPr>
            <p:cNvSpPr/>
            <p:nvPr/>
          </p:nvSpPr>
          <p:spPr>
            <a:xfrm>
              <a:off x="12557599" y="7756385"/>
              <a:ext cx="1303724" cy="692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UTM Avo" panose="02040603050506020204" pitchFamily="18" charset="0"/>
                </a:rPr>
                <a:t>1 92 </a:t>
              </a:r>
              <a:endParaRPr lang="en-US" sz="1200" dirty="0">
                <a:latin typeface="UTM Avo" panose="02040603050506020204" pitchFamily="18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28459B0-293F-0E73-B9D6-78AC16491DD3}"/>
                </a:ext>
              </a:extLst>
            </p:cNvPr>
            <p:cNvCxnSpPr/>
            <p:nvPr/>
          </p:nvCxnSpPr>
          <p:spPr>
            <a:xfrm flipH="1" flipV="1">
              <a:off x="12567225" y="8464271"/>
              <a:ext cx="1659371" cy="3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79D37BC-138B-A0D6-E46C-7F3A55228B8E}"/>
                </a:ext>
              </a:extLst>
            </p:cNvPr>
            <p:cNvSpPr/>
            <p:nvPr/>
          </p:nvSpPr>
          <p:spPr>
            <a:xfrm>
              <a:off x="13425060" y="8368637"/>
              <a:ext cx="534281" cy="86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9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44ED354-0173-8FFB-E21E-0A16750E9E85}"/>
                </a:ext>
              </a:extLst>
            </p:cNvPr>
            <p:cNvSpPr/>
            <p:nvPr/>
          </p:nvSpPr>
          <p:spPr>
            <a:xfrm>
              <a:off x="14625244" y="7544917"/>
              <a:ext cx="791564" cy="866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</a:rPr>
                <a:t>60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8819C0-AE75-F3C3-E97A-2E09B59F0609}"/>
              </a:ext>
            </a:extLst>
          </p:cNvPr>
          <p:cNvCxnSpPr/>
          <p:nvPr/>
        </p:nvCxnSpPr>
        <p:spPr>
          <a:xfrm flipH="1" flipV="1">
            <a:off x="1648573" y="6126938"/>
            <a:ext cx="1106247" cy="2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866DB62-C81D-9255-8747-F252CAD14C86}"/>
              </a:ext>
            </a:extLst>
          </p:cNvPr>
          <p:cNvSpPr/>
          <p:nvPr/>
        </p:nvSpPr>
        <p:spPr>
          <a:xfrm>
            <a:off x="1695566" y="5982145"/>
            <a:ext cx="1119217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95 036</a:t>
            </a:r>
          </a:p>
        </p:txBody>
      </p:sp>
    </p:spTree>
    <p:extLst>
      <p:ext uri="{BB962C8B-B14F-4D97-AF65-F5344CB8AC3E}">
        <p14:creationId xmlns:p14="http://schemas.microsoft.com/office/powerpoint/2010/main" val="20618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  <p:bldP spid="10" grpId="0"/>
      <p:bldP spid="11" grpId="0"/>
      <p:bldP spid="2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C2F0710A-2DCC-47D4-C0A7-59AEBA1F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3BE3D-6D57-AAF5-906C-160BFCE8F494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4D091-C86C-449E-A330-88BF23139AC8}"/>
              </a:ext>
            </a:extLst>
          </p:cNvPr>
          <p:cNvSpPr txBox="1"/>
          <p:nvPr/>
        </p:nvSpPr>
        <p:spPr>
          <a:xfrm>
            <a:off x="1346199" y="1564510"/>
            <a:ext cx="10386363" cy="1128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224 thùng hàng cần chuyển ra sân bay, biết rằng mỗi chuyến xe chở được 56 thùng hàng. Hỏi: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7B024-3CAA-74B8-395A-DB31801CD7AF}"/>
              </a:ext>
            </a:extLst>
          </p:cNvPr>
          <p:cNvSpPr txBox="1"/>
          <p:nvPr/>
        </p:nvSpPr>
        <p:spPr>
          <a:xfrm>
            <a:off x="642435" y="2757996"/>
            <a:ext cx="7108962" cy="3466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Để chở hết các thùng hàng ra sân bay cần mấy chuyến xe như thế?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Biết rằng quãng đường từ kho hàng đến sân bay là 183 km, trung bình mỗi giờ ô tô đi được 60 km. Hỏi ô tô đó đi từ kho đến sân bay hết khoảng mấy giờ?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9D97DD-9BB3-D430-996A-650D49A86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449" y="2388451"/>
            <a:ext cx="4021424" cy="43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A996D954-09C2-2908-C1A4-EB549EFA1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F10E15-6C41-CAFC-155B-B96ACAB12BF4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1ED9FF-38C3-E359-BD10-07E832E3853F}"/>
              </a:ext>
            </a:extLst>
          </p:cNvPr>
          <p:cNvGrpSpPr/>
          <p:nvPr/>
        </p:nvGrpSpPr>
        <p:grpSpPr>
          <a:xfrm>
            <a:off x="558800" y="1022947"/>
            <a:ext cx="11633200" cy="3212821"/>
            <a:chOff x="3048466" y="286079"/>
            <a:chExt cx="14859000" cy="4819232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241F6037-8C31-6064-10C2-E3BF55EB0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900844" y="286079"/>
              <a:ext cx="1145581" cy="160502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437E7D-0080-EE9E-FD08-E5298E24A446}"/>
                </a:ext>
              </a:extLst>
            </p:cNvPr>
            <p:cNvSpPr/>
            <p:nvPr/>
          </p:nvSpPr>
          <p:spPr>
            <a:xfrm>
              <a:off x="3048466" y="1760548"/>
              <a:ext cx="14859000" cy="3344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chở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thùng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kho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79D15C1-18B0-8729-59E7-52F661CB71A9}"/>
              </a:ext>
            </a:extLst>
          </p:cNvPr>
          <p:cNvSpPr/>
          <p:nvPr/>
        </p:nvSpPr>
        <p:spPr>
          <a:xfrm>
            <a:off x="522952" y="3161710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64EB-95ED-9594-9D1D-F5DA5D35762A}"/>
              </a:ext>
            </a:extLst>
          </p:cNvPr>
          <p:cNvSpPr/>
          <p:nvPr/>
        </p:nvSpPr>
        <p:spPr>
          <a:xfrm>
            <a:off x="528320" y="3733047"/>
            <a:ext cx="11531600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a) </a:t>
            </a:r>
            <a:r>
              <a:rPr lang="en-US" sz="2400" dirty="0" err="1">
                <a:latin typeface="UTM Avo" panose="020406030505060202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thùng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hàng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sân</a:t>
            </a:r>
            <a:r>
              <a:rPr lang="en-US" sz="2400" dirty="0">
                <a:latin typeface="UTM Avo" panose="02040603050506020204" pitchFamily="18" charset="0"/>
              </a:rPr>
              <a:t> bay </a:t>
            </a:r>
            <a:r>
              <a:rPr lang="en-US" sz="2400" dirty="0" err="1">
                <a:latin typeface="UTM Avo" panose="02040603050506020204" pitchFamily="18" charset="0"/>
              </a:rPr>
              <a:t>cần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chuyến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: 224 : 56 = 4 (</a:t>
            </a:r>
            <a:r>
              <a:rPr lang="en-US" sz="2400" dirty="0" err="1">
                <a:latin typeface="UTM Avo" panose="02040603050506020204" pitchFamily="18" charset="0"/>
              </a:rPr>
              <a:t>xe</a:t>
            </a:r>
            <a:r>
              <a:rPr lang="en-US" sz="2400" dirty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b) Thời </a:t>
            </a:r>
            <a:r>
              <a:rPr lang="en-US" sz="2400" dirty="0" err="1">
                <a:latin typeface="UTM Avo" panose="02040603050506020204" pitchFamily="18" charset="0"/>
              </a:rPr>
              <a:t>gian</a:t>
            </a:r>
            <a:r>
              <a:rPr lang="en-US" sz="2400" dirty="0">
                <a:latin typeface="UTM Avo" panose="02040603050506020204" pitchFamily="18" charset="0"/>
              </a:rPr>
              <a:t> ô </a:t>
            </a:r>
            <a:r>
              <a:rPr lang="en-US" sz="2400" dirty="0" err="1">
                <a:latin typeface="UTM Avo" panose="02040603050506020204" pitchFamily="18" charset="0"/>
              </a:rPr>
              <a:t>tô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đến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sân</a:t>
            </a:r>
            <a:r>
              <a:rPr lang="en-US" sz="2400" dirty="0">
                <a:latin typeface="UTM Avo" panose="02040603050506020204" pitchFamily="18" charset="0"/>
              </a:rPr>
              <a:t> bay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: 180 : 60 = 3 (</a:t>
            </a:r>
            <a:r>
              <a:rPr lang="en-US" sz="2400" dirty="0" err="1">
                <a:latin typeface="UTM Avo" panose="02040603050506020204" pitchFamily="18" charset="0"/>
              </a:rPr>
              <a:t>giờ</a:t>
            </a:r>
            <a:r>
              <a:rPr lang="en-US" sz="2400" dirty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Đáp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: a) 4 </a:t>
            </a:r>
            <a:r>
              <a:rPr lang="en-US" sz="2400" dirty="0" err="1">
                <a:latin typeface="UTM Avo" panose="02040603050506020204" pitchFamily="18" charset="0"/>
              </a:rPr>
              <a:t>xe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          b) 3 </a:t>
            </a:r>
            <a:r>
              <a:rPr lang="en-US" sz="2400" dirty="0" err="1">
                <a:latin typeface="UTM Avo" panose="02040603050506020204" pitchFamily="18" charset="0"/>
              </a:rPr>
              <a:t>giờ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4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2120899" y="1868300"/>
            <a:ext cx="7663181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ôn tập được những kiến thức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D6A9D823-BD1E-2569-C8F3-328F0CAFC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C3D965-2E2C-31CD-ACFC-F6706D8268DD}"/>
              </a:ext>
            </a:extLst>
          </p:cNvPr>
          <p:cNvSpPr txBox="1"/>
          <p:nvPr/>
        </p:nvSpPr>
        <p:spPr>
          <a:xfrm>
            <a:off x="2080259" y="1868300"/>
            <a:ext cx="7663181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 nắm chắc kiến thức đó, em nhắn bạn điều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0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85E5CA5F-C57A-CB88-8387-50581DDE10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2"/>
            <a:ext cx="4377347" cy="2263907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88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92: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75DB2AC-4791-F821-8B58-F505E36B005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41297-A4D1-FD59-5B69-99FD5C3303C3}"/>
              </a:ext>
            </a:extLst>
          </p:cNvPr>
          <p:cNvGrpSpPr/>
          <p:nvPr/>
        </p:nvGrpSpPr>
        <p:grpSpPr>
          <a:xfrm>
            <a:off x="9432655" y="867335"/>
            <a:ext cx="2492644" cy="714646"/>
            <a:chOff x="1695452" y="661952"/>
            <a:chExt cx="3738966" cy="10719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FA1C31-BBD8-1A6D-AC78-AC309D033CD7}"/>
                </a:ext>
              </a:extLst>
            </p:cNvPr>
            <p:cNvSpPr/>
            <p:nvPr/>
          </p:nvSpPr>
          <p:spPr>
            <a:xfrm>
              <a:off x="2928969" y="722699"/>
              <a:ext cx="2505449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Đố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bạn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475DB5F-B916-F8F3-27BD-7C0A7D628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452" y="661952"/>
              <a:ext cx="1071969" cy="1071969"/>
            </a:xfrm>
            <a:prstGeom prst="rect">
              <a:avLst/>
            </a:prstGeom>
          </p:spPr>
        </p:pic>
      </p:grpSp>
      <p:sp>
        <p:nvSpPr>
          <p:cNvPr id="18" name="Oval Callout 5">
            <a:extLst>
              <a:ext uri="{FF2B5EF4-FFF2-40B4-BE49-F238E27FC236}">
                <a16:creationId xmlns:a16="http://schemas.microsoft.com/office/drawing/2014/main" id="{9E715E05-3CFB-7106-86D0-8AB929480D70}"/>
              </a:ext>
            </a:extLst>
          </p:cNvPr>
          <p:cNvSpPr/>
          <p:nvPr/>
        </p:nvSpPr>
        <p:spPr>
          <a:xfrm flipH="1">
            <a:off x="3530599" y="4000500"/>
            <a:ext cx="4883595" cy="1926731"/>
          </a:xfrm>
          <a:prstGeom prst="wedgeEllipseCallout">
            <a:avLst>
              <a:gd name="adj1" fmla="val -64622"/>
              <a:gd name="adj2" fmla="val -8433"/>
            </a:avLst>
          </a:prstGeom>
          <a:solidFill>
            <a:srgbClr val="FFFFFF"/>
          </a:solidFill>
          <a:ln w="25400" cap="flat" cmpd="sng" algn="ctr">
            <a:solidFill>
              <a:srgbClr val="3979E4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191919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554476-23F9-764E-1354-39C26836C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2" y="1815502"/>
            <a:ext cx="2273745" cy="2066489"/>
          </a:xfrm>
          <a:prstGeom prst="rect">
            <a:avLst/>
          </a:prstGeom>
        </p:spPr>
      </p:pic>
      <p:sp>
        <p:nvSpPr>
          <p:cNvPr id="20" name="Oval Callout 8">
            <a:extLst>
              <a:ext uri="{FF2B5EF4-FFF2-40B4-BE49-F238E27FC236}">
                <a16:creationId xmlns:a16="http://schemas.microsoft.com/office/drawing/2014/main" id="{7246FBFB-8A6C-BF71-D2B2-ED8D3C1AFBE0}"/>
              </a:ext>
            </a:extLst>
          </p:cNvPr>
          <p:cNvSpPr/>
          <p:nvPr/>
        </p:nvSpPr>
        <p:spPr>
          <a:xfrm>
            <a:off x="3022441" y="1795840"/>
            <a:ext cx="5880803" cy="1951279"/>
          </a:xfrm>
          <a:prstGeom prst="wedgeEllipseCallout">
            <a:avLst>
              <a:gd name="adj1" fmla="val -60356"/>
              <a:gd name="adj2" fmla="val -2715"/>
            </a:avLst>
          </a:prstGeom>
          <a:solidFill>
            <a:srgbClr val="FFFFFF"/>
          </a:solidFill>
          <a:ln w="25400" cap="flat" cmpd="sng" algn="ctr">
            <a:solidFill>
              <a:srgbClr val="F9D9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FFFFFF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81CD31-FEB7-C649-3E0C-7945068C9231}"/>
              </a:ext>
            </a:extLst>
          </p:cNvPr>
          <p:cNvSpPr/>
          <p:nvPr/>
        </p:nvSpPr>
        <p:spPr>
          <a:xfrm>
            <a:off x="4487117" y="2432924"/>
            <a:ext cx="2951449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3B1472-1F86-9EF9-ED9E-3AEAED59D8E5}"/>
              </a:ext>
            </a:extLst>
          </p:cNvPr>
          <p:cNvSpPr/>
          <p:nvPr/>
        </p:nvSpPr>
        <p:spPr>
          <a:xfrm>
            <a:off x="4784555" y="4599712"/>
            <a:ext cx="2302232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942E28-A8F7-F0C6-2BA2-53FF1821DE17}"/>
              </a:ext>
            </a:extLst>
          </p:cNvPr>
          <p:cNvSpPr/>
          <p:nvPr/>
        </p:nvSpPr>
        <p:spPr>
          <a:xfrm>
            <a:off x="4912840" y="7421418"/>
            <a:ext cx="2472152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Đọc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số</a:t>
            </a:r>
            <a:r>
              <a:rPr lang="en-US" sz="2667" dirty="0">
                <a:latin typeface="UTM Avo" panose="02040603050506020204" pitchFamily="18" charset="0"/>
              </a:rPr>
              <a:t> 64 832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ECB36A-BBC1-4A8D-23BA-1BA575B2CBB2}"/>
              </a:ext>
            </a:extLst>
          </p:cNvPr>
          <p:cNvSpPr/>
          <p:nvPr/>
        </p:nvSpPr>
        <p:spPr>
          <a:xfrm>
            <a:off x="4140201" y="8229600"/>
            <a:ext cx="3898899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667" dirty="0">
                <a:latin typeface="UTM Avo" panose="02040603050506020204" pitchFamily="18" charset="0"/>
              </a:rPr>
              <a:t>Sáu mươi tư nghìn tám trăm ba mươi hai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61AD13-3F1C-A8C2-2B59-5620CDCFC4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8" y="3277219"/>
            <a:ext cx="2743201" cy="281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1888 -0.716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0573 -0.56968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>
          <a:extLst>
            <a:ext uri="{FF2B5EF4-FFF2-40B4-BE49-F238E27FC236}">
              <a16:creationId xmlns:a16="http://schemas.microsoft.com/office/drawing/2014/main" id="{5342DBC0-8542-B483-D0E5-722B4C008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9AA70-36E5-F085-B4AC-C44A1481FEE8}"/>
              </a:ext>
            </a:extLst>
          </p:cNvPr>
          <p:cNvGrpSpPr/>
          <p:nvPr/>
        </p:nvGrpSpPr>
        <p:grpSpPr>
          <a:xfrm>
            <a:off x="9432655" y="867335"/>
            <a:ext cx="2492644" cy="714646"/>
            <a:chOff x="1695452" y="661952"/>
            <a:chExt cx="3738966" cy="10719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0A4468-8CC0-618A-D458-D32F3EC1C9D4}"/>
                </a:ext>
              </a:extLst>
            </p:cNvPr>
            <p:cNvSpPr/>
            <p:nvPr/>
          </p:nvSpPr>
          <p:spPr>
            <a:xfrm>
              <a:off x="2928969" y="722699"/>
              <a:ext cx="2505449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Đố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bạn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2B08B1B-7475-05A2-EBD7-8A5E23ED2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452" y="661952"/>
              <a:ext cx="1071969" cy="1071969"/>
            </a:xfrm>
            <a:prstGeom prst="rect">
              <a:avLst/>
            </a:prstGeom>
          </p:spPr>
        </p:pic>
      </p:grpSp>
      <p:sp>
        <p:nvSpPr>
          <p:cNvPr id="18" name="Oval Callout 5">
            <a:extLst>
              <a:ext uri="{FF2B5EF4-FFF2-40B4-BE49-F238E27FC236}">
                <a16:creationId xmlns:a16="http://schemas.microsoft.com/office/drawing/2014/main" id="{BFF11E11-189B-4647-71BD-E8D5218E597F}"/>
              </a:ext>
            </a:extLst>
          </p:cNvPr>
          <p:cNvSpPr/>
          <p:nvPr/>
        </p:nvSpPr>
        <p:spPr>
          <a:xfrm flipH="1">
            <a:off x="2705100" y="4000500"/>
            <a:ext cx="5709094" cy="2252416"/>
          </a:xfrm>
          <a:prstGeom prst="wedgeEllipseCallout">
            <a:avLst>
              <a:gd name="adj1" fmla="val -64622"/>
              <a:gd name="adj2" fmla="val -8433"/>
            </a:avLst>
          </a:prstGeom>
          <a:solidFill>
            <a:srgbClr val="FFFFFF"/>
          </a:solidFill>
          <a:ln w="25400" cap="flat" cmpd="sng" algn="ctr">
            <a:solidFill>
              <a:srgbClr val="3979E4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191919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827FDD3-4ECA-2B77-D9FC-56C190545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2" y="1815502"/>
            <a:ext cx="2273745" cy="2066489"/>
          </a:xfrm>
          <a:prstGeom prst="rect">
            <a:avLst/>
          </a:prstGeom>
        </p:spPr>
      </p:pic>
      <p:sp>
        <p:nvSpPr>
          <p:cNvPr id="20" name="Oval Callout 8">
            <a:extLst>
              <a:ext uri="{FF2B5EF4-FFF2-40B4-BE49-F238E27FC236}">
                <a16:creationId xmlns:a16="http://schemas.microsoft.com/office/drawing/2014/main" id="{0D5B9FC4-98B5-BE16-69B5-4BD2DBE57993}"/>
              </a:ext>
            </a:extLst>
          </p:cNvPr>
          <p:cNvSpPr/>
          <p:nvPr/>
        </p:nvSpPr>
        <p:spPr>
          <a:xfrm>
            <a:off x="3022441" y="1795840"/>
            <a:ext cx="5880803" cy="1951279"/>
          </a:xfrm>
          <a:prstGeom prst="wedgeEllipseCallout">
            <a:avLst>
              <a:gd name="adj1" fmla="val -60356"/>
              <a:gd name="adj2" fmla="val -2715"/>
            </a:avLst>
          </a:prstGeom>
          <a:solidFill>
            <a:srgbClr val="FFFFFF"/>
          </a:solidFill>
          <a:ln w="25400" cap="flat" cmpd="sng" algn="ctr">
            <a:solidFill>
              <a:srgbClr val="F9D9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FFFFFF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86D2CF-9AF8-3409-FA45-C546960ABDFC}"/>
              </a:ext>
            </a:extLst>
          </p:cNvPr>
          <p:cNvSpPr/>
          <p:nvPr/>
        </p:nvSpPr>
        <p:spPr>
          <a:xfrm>
            <a:off x="4487117" y="2432924"/>
            <a:ext cx="2951450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389DCD-34E9-A303-5BFD-445186D11494}"/>
              </a:ext>
            </a:extLst>
          </p:cNvPr>
          <p:cNvSpPr/>
          <p:nvPr/>
        </p:nvSpPr>
        <p:spPr>
          <a:xfrm>
            <a:off x="4416255" y="4777512"/>
            <a:ext cx="2302233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528EF-148D-9AB9-913A-4C3E7C74651A}"/>
              </a:ext>
            </a:extLst>
          </p:cNvPr>
          <p:cNvSpPr/>
          <p:nvPr/>
        </p:nvSpPr>
        <p:spPr>
          <a:xfrm>
            <a:off x="4207519" y="7421418"/>
            <a:ext cx="3882794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Nêu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cấu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tạo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số</a:t>
            </a:r>
            <a:r>
              <a:rPr lang="en-US" sz="2667" dirty="0">
                <a:latin typeface="UTM Avo" panose="02040603050506020204" pitchFamily="18" charset="0"/>
              </a:rPr>
              <a:t> 56 704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2154B5-6008-4E7E-2D46-24F86A627E2A}"/>
              </a:ext>
            </a:extLst>
          </p:cNvPr>
          <p:cNvSpPr/>
          <p:nvPr/>
        </p:nvSpPr>
        <p:spPr>
          <a:xfrm>
            <a:off x="2844801" y="8229600"/>
            <a:ext cx="537209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56 704 gồm 5 chục nghìn, 6 nghìn, 7 trăm, 0 chục và 4 đơn vị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2261E7-22E1-51FF-ECCF-45F63DCDA1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598" y="3277219"/>
            <a:ext cx="2743201" cy="281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01888 -0.7162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3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00468 -0.52986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960DFB9-864E-6F0B-B5AA-D5EA9CDB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75606" y="17619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376678" y="1616190"/>
            <a:ext cx="10241316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Trò chơi 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 bạn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Em hãy viết một số có nhiều chữ số rồi đố bạn đọc, sau đó bạn được một số và đó em viết số đó</a:t>
            </a: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73757-6988-3496-5589-3F209C5EB01C}"/>
              </a:ext>
            </a:extLst>
          </p:cNvPr>
          <p:cNvSpPr/>
          <p:nvPr/>
        </p:nvSpPr>
        <p:spPr>
          <a:xfrm>
            <a:off x="675606" y="2807857"/>
            <a:ext cx="4952999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b)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lẻ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chẵn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c)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các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em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nhất</a:t>
            </a:r>
            <a:r>
              <a:rPr lang="en-US" sz="24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9D4C4B3F-305F-7208-C281-856E81B22C02}"/>
              </a:ext>
            </a:extLst>
          </p:cNvPr>
          <p:cNvSpPr/>
          <p:nvPr/>
        </p:nvSpPr>
        <p:spPr>
          <a:xfrm rot="21174334">
            <a:off x="679429" y="5112952"/>
            <a:ext cx="2832419" cy="171767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buClrTx/>
              <a:defRPr/>
            </a:pP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Hoạt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động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nhóm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itchFamily="34" charset="0"/>
              </a:rPr>
              <a:t>đôi</a:t>
            </a:r>
            <a:endParaRPr lang="en-US" sz="2400" b="1" dirty="0"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58CC1-E951-F9D5-6740-1D59FA62F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605" y="2947500"/>
            <a:ext cx="6578603" cy="32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60BD274D-56FD-834B-929F-C129B592E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7B19B4-2E79-10AF-8408-A9B159E8737C}"/>
              </a:ext>
            </a:extLst>
          </p:cNvPr>
          <p:cNvSpPr/>
          <p:nvPr/>
        </p:nvSpPr>
        <p:spPr>
          <a:xfrm>
            <a:off x="675606" y="17619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F2A824-75EE-9E43-F125-5656B9FA4922}"/>
              </a:ext>
            </a:extLst>
          </p:cNvPr>
          <p:cNvSpPr/>
          <p:nvPr/>
        </p:nvSpPr>
        <p:spPr>
          <a:xfrm>
            <a:off x="345440" y="2087881"/>
            <a:ext cx="3256569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dụ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tham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khảo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1E9E4010-E74B-09B3-D57C-BD97D1E7D9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4722" y="3271520"/>
            <a:ext cx="1943580" cy="25742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707F00-7E78-79BA-9EC6-7448BACEAD66}"/>
              </a:ext>
            </a:extLst>
          </p:cNvPr>
          <p:cNvSpPr/>
          <p:nvPr/>
        </p:nvSpPr>
        <p:spPr>
          <a:xfrm>
            <a:off x="640324" y="2529776"/>
            <a:ext cx="50847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65F32E-26BD-0F88-B280-0186D174C8AD}"/>
              </a:ext>
            </a:extLst>
          </p:cNvPr>
          <p:cNvGrpSpPr/>
          <p:nvPr/>
        </p:nvGrpSpPr>
        <p:grpSpPr>
          <a:xfrm>
            <a:off x="3574278" y="2929416"/>
            <a:ext cx="7460043" cy="2880028"/>
            <a:chOff x="6447098" y="5247566"/>
            <a:chExt cx="11190065" cy="432004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A26269-CAFB-304B-CF30-1ABCBD7D6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124"/>
            <a:stretch/>
          </p:blipFill>
          <p:spPr>
            <a:xfrm>
              <a:off x="14889479" y="6121669"/>
              <a:ext cx="2747684" cy="3445940"/>
            </a:xfrm>
            <a:prstGeom prst="rect">
              <a:avLst/>
            </a:prstGeom>
          </p:spPr>
        </p:pic>
        <p:sp>
          <p:nvSpPr>
            <p:cNvPr id="11" name="Rounded Rectangular Callout 6">
              <a:extLst>
                <a:ext uri="{FF2B5EF4-FFF2-40B4-BE49-F238E27FC236}">
                  <a16:creationId xmlns:a16="http://schemas.microsoft.com/office/drawing/2014/main" id="{25B5B28E-44DC-066C-94F7-276752E2C0EA}"/>
                </a:ext>
              </a:extLst>
            </p:cNvPr>
            <p:cNvSpPr/>
            <p:nvPr/>
          </p:nvSpPr>
          <p:spPr>
            <a:xfrm>
              <a:off x="6447098" y="5247566"/>
              <a:ext cx="8001000" cy="2072321"/>
            </a:xfrm>
            <a:prstGeom prst="wedgeRoundRectCallout">
              <a:avLst>
                <a:gd name="adj1" fmla="val 58357"/>
                <a:gd name="adj2" fmla="val -320"/>
                <a:gd name="adj3" fmla="val 16667"/>
              </a:avLst>
            </a:prstGeom>
            <a:solidFill>
              <a:srgbClr val="F5F797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667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CDA19-BDD3-D6CD-9C19-FE82C62DF412}"/>
              </a:ext>
            </a:extLst>
          </p:cNvPr>
          <p:cNvSpPr/>
          <p:nvPr/>
        </p:nvSpPr>
        <p:spPr>
          <a:xfrm>
            <a:off x="3679518" y="3281636"/>
            <a:ext cx="5123518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 nghìn ba trăm hai mươi lăm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003279-ECA1-D97F-59A3-D7CEC535179A}"/>
              </a:ext>
            </a:extLst>
          </p:cNvPr>
          <p:cNvSpPr/>
          <p:nvPr/>
        </p:nvSpPr>
        <p:spPr>
          <a:xfrm>
            <a:off x="1719609" y="4728738"/>
            <a:ext cx="1175323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5 325</a:t>
            </a:r>
          </a:p>
        </p:txBody>
      </p:sp>
    </p:spTree>
    <p:extLst>
      <p:ext uri="{BB962C8B-B14F-4D97-AF65-F5344CB8AC3E}">
        <p14:creationId xmlns:p14="http://schemas.microsoft.com/office/powerpoint/2010/main" val="39562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5ABC3C04-5C2C-9861-A524-7AA30052F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749644-B1EC-1CF8-47D0-04468BD7D595}"/>
              </a:ext>
            </a:extLst>
          </p:cNvPr>
          <p:cNvSpPr/>
          <p:nvPr/>
        </p:nvSpPr>
        <p:spPr>
          <a:xfrm>
            <a:off x="675606" y="17619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B79E5-0F0D-440A-0C6F-9CC137DF72AD}"/>
              </a:ext>
            </a:extLst>
          </p:cNvPr>
          <p:cNvSpPr/>
          <p:nvPr/>
        </p:nvSpPr>
        <p:spPr>
          <a:xfrm>
            <a:off x="1719609" y="4728738"/>
            <a:ext cx="1175323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5 325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8D9CFA26-29F1-D12A-A91A-F1D50D47A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6000" y="3022600"/>
            <a:ext cx="3040380" cy="320040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9C14DA7D-688E-7C80-F986-1B1D46725897}"/>
              </a:ext>
            </a:extLst>
          </p:cNvPr>
          <p:cNvSpPr/>
          <p:nvPr/>
        </p:nvSpPr>
        <p:spPr>
          <a:xfrm>
            <a:off x="6705600" y="2484333"/>
            <a:ext cx="5334000" cy="1381547"/>
          </a:xfrm>
          <a:prstGeom prst="wedgeEllipseCallout">
            <a:avLst>
              <a:gd name="adj1" fmla="val -30674"/>
              <a:gd name="adj2" fmla="val 7475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Số</a:t>
            </a:r>
            <a:r>
              <a:rPr lang="fr-FR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fr-FR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chẵn</a:t>
            </a:r>
            <a:r>
              <a:rPr lang="fr-FR" sz="2667" dirty="0">
                <a:solidFill>
                  <a:srgbClr val="000000"/>
                </a:solidFill>
                <a:latin typeface="UTM Avo" panose="02040603050506020204" pitchFamily="18" charset="0"/>
              </a:rPr>
              <a:t> là: 24 500</a:t>
            </a:r>
            <a:endParaRPr lang="vi-VN" sz="2667" dirty="0">
              <a:solidFill>
                <a:srgbClr val="000000"/>
              </a:solidFill>
            </a:endParaRPr>
          </a:p>
        </p:txBody>
      </p:sp>
      <p:sp>
        <p:nvSpPr>
          <p:cNvPr id="8" name="Oval Callout 4">
            <a:extLst>
              <a:ext uri="{FF2B5EF4-FFF2-40B4-BE49-F238E27FC236}">
                <a16:creationId xmlns:a16="http://schemas.microsoft.com/office/drawing/2014/main" id="{CAFDA781-F864-DAA0-EA8E-ED435EAE446F}"/>
              </a:ext>
            </a:extLst>
          </p:cNvPr>
          <p:cNvSpPr/>
          <p:nvPr/>
        </p:nvSpPr>
        <p:spPr>
          <a:xfrm>
            <a:off x="467360" y="2453853"/>
            <a:ext cx="5334000" cy="1381547"/>
          </a:xfrm>
          <a:prstGeom prst="wedgeEllipseCallout">
            <a:avLst>
              <a:gd name="adj1" fmla="val 31548"/>
              <a:gd name="adj2" fmla="val 7720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Số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lẻ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: 5 325</a:t>
            </a:r>
            <a:endParaRPr lang="vi-VN" sz="2667" dirty="0">
              <a:solidFill>
                <a:srgbClr val="00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3D588A-94E1-05C0-E0FD-C3D1A06DEA5C}"/>
              </a:ext>
            </a:extLst>
          </p:cNvPr>
          <p:cNvSpPr/>
          <p:nvPr/>
        </p:nvSpPr>
        <p:spPr>
          <a:xfrm>
            <a:off x="599684" y="2031936"/>
            <a:ext cx="50847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90707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8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3585F447-4562-2622-295C-81D925D1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537CD2-A1A4-E66E-485E-E5EC19623A7F}"/>
              </a:ext>
            </a:extLst>
          </p:cNvPr>
          <p:cNvSpPr/>
          <p:nvPr/>
        </p:nvSpPr>
        <p:spPr>
          <a:xfrm>
            <a:off x="675606" y="17619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357ED1-6121-EA82-01E4-E720CF45296F}"/>
              </a:ext>
            </a:extLst>
          </p:cNvPr>
          <p:cNvSpPr/>
          <p:nvPr/>
        </p:nvSpPr>
        <p:spPr>
          <a:xfrm>
            <a:off x="1719609" y="4728738"/>
            <a:ext cx="1175323" cy="6738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5 325</a:t>
            </a: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AF4BF014-A0B2-10E7-5CBC-4C9866E845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6000" y="3022600"/>
            <a:ext cx="3040380" cy="320040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B7EC3965-198B-9FB7-EFC7-7599DBF75903}"/>
              </a:ext>
            </a:extLst>
          </p:cNvPr>
          <p:cNvSpPr/>
          <p:nvPr/>
        </p:nvSpPr>
        <p:spPr>
          <a:xfrm>
            <a:off x="6705600" y="2484333"/>
            <a:ext cx="5334000" cy="1381547"/>
          </a:xfrm>
          <a:prstGeom prst="wedgeEllipseCallout">
            <a:avLst>
              <a:gd name="adj1" fmla="val -30674"/>
              <a:gd name="adj2" fmla="val 74757"/>
            </a:avLst>
          </a:prstGeom>
          <a:solidFill>
            <a:srgbClr val="F5F797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667" dirty="0">
                <a:solidFill>
                  <a:srgbClr val="000000"/>
                </a:solidFill>
                <a:latin typeface="UTM Avo" panose="02040603050506020204" pitchFamily="18" charset="0"/>
              </a:rPr>
              <a:t>Số bé </a:t>
            </a:r>
            <a:r>
              <a:rPr lang="fr-FR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nhất</a:t>
            </a:r>
            <a:r>
              <a:rPr lang="fr-FR" sz="2667" dirty="0">
                <a:solidFill>
                  <a:srgbClr val="000000"/>
                </a:solidFill>
                <a:latin typeface="UTM Avo" panose="02040603050506020204" pitchFamily="18" charset="0"/>
              </a:rPr>
              <a:t>: 5 325</a:t>
            </a:r>
          </a:p>
        </p:txBody>
      </p:sp>
      <p:sp>
        <p:nvSpPr>
          <p:cNvPr id="8" name="Oval Callout 4">
            <a:extLst>
              <a:ext uri="{FF2B5EF4-FFF2-40B4-BE49-F238E27FC236}">
                <a16:creationId xmlns:a16="http://schemas.microsoft.com/office/drawing/2014/main" id="{F5CC9648-3A74-E975-7C7E-F44291C574DA}"/>
              </a:ext>
            </a:extLst>
          </p:cNvPr>
          <p:cNvSpPr/>
          <p:nvPr/>
        </p:nvSpPr>
        <p:spPr>
          <a:xfrm>
            <a:off x="467360" y="2453853"/>
            <a:ext cx="5334000" cy="1381547"/>
          </a:xfrm>
          <a:prstGeom prst="wedgeEllipseCallout">
            <a:avLst>
              <a:gd name="adj1" fmla="val 31548"/>
              <a:gd name="adj2" fmla="val 77208"/>
            </a:avLst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Số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lớn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UTM Avo" panose="02040603050506020204" pitchFamily="18" charset="0"/>
              </a:rPr>
              <a:t>nhất</a:t>
            </a:r>
            <a:r>
              <a:rPr lang="en-US" sz="2667" dirty="0">
                <a:solidFill>
                  <a:srgbClr val="000000"/>
                </a:solidFill>
                <a:latin typeface="UTM Avo" panose="02040603050506020204" pitchFamily="18" charset="0"/>
              </a:rPr>
              <a:t>: 24 500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2B283-850B-1847-E978-A96F4718297C}"/>
              </a:ext>
            </a:extLst>
          </p:cNvPr>
          <p:cNvSpPr/>
          <p:nvPr/>
        </p:nvSpPr>
        <p:spPr>
          <a:xfrm>
            <a:off x="605294" y="2031936"/>
            <a:ext cx="497252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32420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8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644</Words>
  <Application>Microsoft Office PowerPoint</Application>
  <PresentationFormat>Widescreen</PresentationFormat>
  <Paragraphs>82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 Light</vt:lpstr>
      <vt:lpstr>Calibri</vt:lpstr>
      <vt:lpstr>Cambria Math</vt:lpstr>
      <vt:lpstr>UTM Avo</vt:lpstr>
      <vt:lpstr>Arial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2023-10-24T04:45:10Z</dcterms:created>
  <dcterms:modified xsi:type="dcterms:W3CDTF">2024-02-20T02:58:14Z</dcterms:modified>
</cp:coreProperties>
</file>